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79" r:id="rId5"/>
    <p:sldId id="449" r:id="rId6"/>
    <p:sldId id="451" r:id="rId7"/>
    <p:sldId id="450" r:id="rId8"/>
    <p:sldId id="415" r:id="rId9"/>
    <p:sldId id="282" r:id="rId10"/>
    <p:sldId id="416" r:id="rId11"/>
    <p:sldId id="321" r:id="rId12"/>
    <p:sldId id="280" r:id="rId13"/>
    <p:sldId id="372" r:id="rId14"/>
    <p:sldId id="421" r:id="rId15"/>
    <p:sldId id="422" r:id="rId16"/>
    <p:sldId id="423" r:id="rId17"/>
    <p:sldId id="417" r:id="rId18"/>
    <p:sldId id="424" r:id="rId19"/>
    <p:sldId id="445" r:id="rId20"/>
    <p:sldId id="447" r:id="rId21"/>
    <p:sldId id="258" r:id="rId22"/>
    <p:sldId id="448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4785B6"/>
    <a:srgbClr val="0192C9"/>
    <a:srgbClr val="CECFDA"/>
    <a:srgbClr val="F2F2F2"/>
    <a:srgbClr val="6E2605"/>
    <a:srgbClr val="414D8C"/>
    <a:srgbClr val="E7E6E6"/>
    <a:srgbClr val="192A20"/>
    <a:srgbClr val="EAEAE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762" y="360"/>
      </p:cViewPr>
      <p:guideLst>
        <p:guide orient="horz" pos="1602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27C13-F128-4C80-B233-0897A9B764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25557-2267-49CA-B3F2-48BDCDB549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8624-630B-4744-BCCD-C1E38D15ED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BDAE-A562-4667-82DD-5BE61974BD31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2E319-0919-499D-AD1F-7963255D1003}" type="slidenum">
              <a:rPr lang="id-ID" smtClean="0"/>
            </a:fld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BC78-54BE-49E5-A660-7816D3B2D1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6146-B04F-4A75-968A-1E471B1AF3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ibaotu.com/pp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0" y="1160286"/>
            <a:ext cx="9144000" cy="253466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44" name="Frente! - Open Up Your Heart And Let The Sun Shine 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4564053" y="-519474"/>
            <a:ext cx="228600" cy="228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306537" y="2968413"/>
            <a:ext cx="4743200" cy="2990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细黑" panose="02010600040101010101" charset="-122"/>
                <a:sym typeface="+mn-ea"/>
              </a:rPr>
              <a:t>旅行轨迹APP是一款针对于旅行爱好者的软件，拥有照片打卡与地标识别这两大核心功能。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华文细黑" panose="02010600040101010101" charset="-122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139497" y="1716968"/>
            <a:ext cx="2896707" cy="688739"/>
            <a:chOff x="6217218" y="1724024"/>
            <a:chExt cx="2643993" cy="628651"/>
          </a:xfrm>
        </p:grpSpPr>
        <p:sp>
          <p:nvSpPr>
            <p:cNvPr id="69" name="椭圆 68"/>
            <p:cNvSpPr/>
            <p:nvPr/>
          </p:nvSpPr>
          <p:spPr>
            <a:xfrm>
              <a:off x="6217218" y="17240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70" name="椭圆 69"/>
            <p:cNvSpPr/>
            <p:nvPr/>
          </p:nvSpPr>
          <p:spPr>
            <a:xfrm>
              <a:off x="6888843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1" name="椭圆 70"/>
            <p:cNvSpPr/>
            <p:nvPr/>
          </p:nvSpPr>
          <p:spPr>
            <a:xfrm>
              <a:off x="7561036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2" name="椭圆 71"/>
            <p:cNvSpPr/>
            <p:nvPr/>
          </p:nvSpPr>
          <p:spPr>
            <a:xfrm>
              <a:off x="8232561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253387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旅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931250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行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601176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轨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266115" y="1776740"/>
              <a:ext cx="447675" cy="53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迹</a:t>
              </a:r>
              <a:endParaRPr lang="zh-CN" altLang="en-US" sz="32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3550920" y="2631440"/>
            <a:ext cx="2030095" cy="337185"/>
          </a:xfrm>
          <a:prstGeom prst="rect">
            <a:avLst/>
          </a:prstGeom>
          <a:noFill/>
        </p:spPr>
        <p:txBody>
          <a:bodyPr vert="horz" wrap="none" anchor="ctr">
            <a:spAutoFit/>
          </a:bodyPr>
          <a:lstStyle/>
          <a:p>
            <a:pPr algn="ctr"/>
            <a:r>
              <a:rPr lang="zh-CN" altLang="en-US" sz="1200" b="1" spc="600" dirty="0">
                <a:solidFill>
                  <a:schemeClr val="bg2">
                    <a:lumMod val="2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 汇报人：张柳燕</a:t>
            </a:r>
            <a:r>
              <a:rPr lang="zh-CN" altLang="en-US" sz="1600" b="1" spc="600" dirty="0">
                <a:solidFill>
                  <a:schemeClr val="bg2">
                    <a:lumMod val="2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 </a:t>
            </a:r>
            <a:endParaRPr lang="en-US" altLang="zh-CN" sz="1600" b="1" spc="600" dirty="0">
              <a:solidFill>
                <a:schemeClr val="bg2">
                  <a:lumMod val="2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pic>
        <p:nvPicPr>
          <p:cNvPr id="8" name="1_5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425" y="188595"/>
            <a:ext cx="471805" cy="47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numSld="999" showWhenStopped="0">
                <p:cTn id="19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75063" y="4153981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产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品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架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构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49225" y="4365625"/>
            <a:ext cx="3515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AKUYOGuiFanZi3500" panose="02000600000000000000" pitchFamily="2" charset="-122"/>
                <a:ea typeface="HAKUYOGuiFanZi3500" panose="02000600000000000000" pitchFamily="2" charset="-122"/>
                <a:cs typeface="HAKUYOGuiFanZi3500" panose="02000600000000000000" pitchFamily="2" charset="-122"/>
              </a:rPr>
              <a:t>拍照打卡、地标识别、附近去处、个人中心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HAKUYOGuiFanZi3500" panose="02000600000000000000" pitchFamily="2" charset="-122"/>
                <a:ea typeface="HAKUYOGuiFanZi3500" panose="02000600000000000000" pitchFamily="2" charset="-122"/>
                <a:cs typeface="HAKUYOGuiFanZi3500" panose="02000600000000000000" pitchFamily="2" charset="-122"/>
              </a:rPr>
              <a:t>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HAKUYOGuiFanZi3500" panose="02000600000000000000" pitchFamily="2" charset="-122"/>
              <a:ea typeface="HAKUYOGuiFanZi3500" panose="02000600000000000000" pitchFamily="2" charset="-122"/>
              <a:cs typeface="HAKUYOGuiFanZi3500" panose="02000600000000000000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427990" y="3886835"/>
            <a:ext cx="3204210" cy="3067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四大模块</a:t>
            </a:r>
            <a:endParaRPr lang="zh-CN" altLang="en-US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pic>
        <p:nvPicPr>
          <p:cNvPr id="6" name="图片 5" descr="产品架构"/>
          <p:cNvPicPr>
            <a:picLocks noChangeAspect="1"/>
          </p:cNvPicPr>
          <p:nvPr/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-172720" y="417830"/>
            <a:ext cx="9488805" cy="2815590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9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0">
            <a:off x="8593455" y="73025"/>
            <a:ext cx="523875" cy="556260"/>
            <a:chOff x="2792250" y="360876"/>
            <a:chExt cx="698759" cy="741776"/>
          </a:xfrm>
        </p:grpSpPr>
        <p:sp>
          <p:nvSpPr>
            <p:cNvPr id="15" name="Right Triangle 14"/>
            <p:cNvSpPr/>
            <p:nvPr/>
          </p:nvSpPr>
          <p:spPr>
            <a:xfrm rot="10800000">
              <a:off x="2792250" y="360876"/>
              <a:ext cx="698759" cy="741776"/>
            </a:xfrm>
            <a:prstGeom prst="rtTriangle">
              <a:avLst/>
            </a:prstGeom>
            <a:solidFill>
              <a:srgbClr val="4785B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143344" y="437442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1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拍照打卡模块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" name="图片 20" descr="/Users/Macbook/Desktop/旅行轨迹/原型app/拍照打卡.jpeg拍照打卡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145" y="752475"/>
            <a:ext cx="5040000" cy="4563785"/>
          </a:xfrm>
          <a:prstGeom prst="rect">
            <a:avLst/>
          </a:prstGeom>
        </p:spPr>
      </p:pic>
      <p:pic>
        <p:nvPicPr>
          <p:cNvPr id="22" name="图片 21" descr="/Users/Macbook/Desktop/旅行轨迹/原型app/拍照打卡2.jpeg拍照打卡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77335" y="724535"/>
            <a:ext cx="5040000" cy="4435343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地标识别模块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" name="图片 20" descr="/Users/Macbook/Desktop/旅行轨迹/原型app/地标识别.jpeg地标识别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01065" y="645160"/>
            <a:ext cx="7341235" cy="43516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rot="0">
            <a:off x="8634095" y="88900"/>
            <a:ext cx="523875" cy="556260"/>
            <a:chOff x="5386781" y="2527031"/>
            <a:chExt cx="698759" cy="741776"/>
          </a:xfrm>
        </p:grpSpPr>
        <p:sp>
          <p:nvSpPr>
            <p:cNvPr id="27" name="Right Triangle 26"/>
            <p:cNvSpPr/>
            <p:nvPr/>
          </p:nvSpPr>
          <p:spPr>
            <a:xfrm rot="10800000">
              <a:off x="5386781" y="2527031"/>
              <a:ext cx="698759" cy="741776"/>
            </a:xfrm>
            <a:prstGeom prst="rtTriangle">
              <a:avLst/>
            </a:prstGeom>
            <a:solidFill>
              <a:srgbClr val="99B81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37148" y="258209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2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71055" y="3511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地标识别模块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2" name="图片 21" descr="/Users/Macbook/Desktop/旅行轨迹/原型app/地标识别2.jpeg地标识别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7085" y="545465"/>
            <a:ext cx="7529830" cy="418465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rot="0">
            <a:off x="8634095" y="88900"/>
            <a:ext cx="523875" cy="556260"/>
            <a:chOff x="5386781" y="2527031"/>
            <a:chExt cx="698759" cy="741776"/>
          </a:xfrm>
        </p:grpSpPr>
        <p:sp>
          <p:nvSpPr>
            <p:cNvPr id="27" name="Right Triangle 26"/>
            <p:cNvSpPr/>
            <p:nvPr/>
          </p:nvSpPr>
          <p:spPr>
            <a:xfrm rot="10800000">
              <a:off x="5386781" y="2527031"/>
              <a:ext cx="698759" cy="741776"/>
            </a:xfrm>
            <a:prstGeom prst="rtTriangle">
              <a:avLst/>
            </a:prstGeom>
            <a:solidFill>
              <a:srgbClr val="99B81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37148" y="258209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2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161530" y="473011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附近去处模块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2" name="图片 21" descr="/Users/Macbook/Desktop/旅行轨迹/原型app/附近去处.jpeg附近去处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59580" y="372110"/>
            <a:ext cx="5345394" cy="4320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 rot="0">
            <a:off x="8618220" y="4577715"/>
            <a:ext cx="556260" cy="523875"/>
            <a:chOff x="7948092" y="4628527"/>
            <a:chExt cx="741776" cy="698759"/>
          </a:xfrm>
        </p:grpSpPr>
        <p:sp>
          <p:nvSpPr>
            <p:cNvPr id="5" name="Right Triangle 4"/>
            <p:cNvSpPr/>
            <p:nvPr/>
          </p:nvSpPr>
          <p:spPr>
            <a:xfrm rot="16200000">
              <a:off x="7969600" y="4607019"/>
              <a:ext cx="698759" cy="741776"/>
            </a:xfrm>
            <a:prstGeom prst="rtTriangle">
              <a:avLst/>
            </a:prstGeom>
            <a:solidFill>
              <a:srgbClr val="FFCC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318979" y="4967530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4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pic>
        <p:nvPicPr>
          <p:cNvPr id="2" name="图片 1" descr="/Users/Macbook/Desktop/旅行轨迹/原型app/个人模块.jpeg个人模块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3020" y="410210"/>
            <a:ext cx="5333821" cy="432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10800000">
            <a:off x="33020" y="4523740"/>
            <a:ext cx="523240" cy="577850"/>
            <a:chOff x="10602191" y="2534635"/>
            <a:chExt cx="698759" cy="741776"/>
          </a:xfrm>
        </p:grpSpPr>
        <p:sp>
          <p:nvSpPr>
            <p:cNvPr id="10" name="Right Triangle 9"/>
            <p:cNvSpPr/>
            <p:nvPr/>
          </p:nvSpPr>
          <p:spPr>
            <a:xfrm rot="10800000">
              <a:off x="10602191" y="2534635"/>
              <a:ext cx="698759" cy="741776"/>
            </a:xfrm>
            <a:prstGeom prst="rtTriangle">
              <a:avLst/>
            </a:prstGeom>
            <a:solidFill>
              <a:srgbClr val="4C7BB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 b="1" spc="-112" dirty="0">
                <a:latin typeface="Source Sans Pro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 rot="10800000">
              <a:off x="10951571" y="2611201"/>
              <a:ext cx="294321" cy="29432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500" b="1" spc="-112" dirty="0">
                  <a:solidFill>
                    <a:schemeClr val="bg1"/>
                  </a:solidFill>
                  <a:latin typeface="Minion Pro" pitchFamily="18" charset="0"/>
                </a:rPr>
                <a:t>3</a:t>
              </a:r>
              <a:endParaRPr lang="en-US" sz="1500" b="1" spc="-112" dirty="0">
                <a:solidFill>
                  <a:schemeClr val="bg1"/>
                </a:solidFill>
                <a:latin typeface="Minion Pro" pitchFamily="18" charset="0"/>
              </a:endParaRPr>
            </a:p>
          </p:txBody>
        </p:sp>
      </p:grpSp>
      <p:sp>
        <p:nvSpPr>
          <p:cNvPr id="3" name="Rectangle 18"/>
          <p:cNvSpPr/>
          <p:nvPr/>
        </p:nvSpPr>
        <p:spPr>
          <a:xfrm>
            <a:off x="454660" y="4745355"/>
            <a:ext cx="2077720" cy="19431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p>
            <a:pPr>
              <a:lnSpc>
                <a:spcPts val="1300"/>
              </a:lnSpc>
            </a:pPr>
            <a:r>
              <a:rPr lang="zh-CN" altLang="en-US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方正静蕾简体" panose="02000000000000000000" pitchFamily="2" charset="-122"/>
                <a:ea typeface="方正静蕾简体" panose="02000000000000000000" pitchFamily="2" charset="-122"/>
              </a:rPr>
              <a:t>个人模块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Macbook/Desktop/WechatIMG961.jpegWechatIMG961"/>
          <p:cNvPicPr>
            <a:picLocks noChangeAspect="1"/>
          </p:cNvPicPr>
          <p:nvPr/>
        </p:nvPicPr>
        <p:blipFill>
          <a:blip r:embed="rId1"/>
          <a:srcRect l="12446"/>
          <a:stretch>
            <a:fillRect/>
          </a:stretch>
        </p:blipFill>
        <p:spPr>
          <a:xfrm>
            <a:off x="248285" y="424815"/>
            <a:ext cx="2868930" cy="3753485"/>
          </a:xfrm>
          <a:prstGeom prst="rect">
            <a:avLst/>
          </a:prstGeom>
        </p:spPr>
      </p:pic>
      <p:pic>
        <p:nvPicPr>
          <p:cNvPr id="5" name="图片 4" descr="/Users/Macbook/Desktop/WechatIMG962.jpegWechatIMG962"/>
          <p:cNvPicPr>
            <a:picLocks noChangeAspect="1"/>
          </p:cNvPicPr>
          <p:nvPr/>
        </p:nvPicPr>
        <p:blipFill>
          <a:blip r:embed="rId2"/>
          <a:srcRect l="9668"/>
          <a:stretch>
            <a:fillRect/>
          </a:stretch>
        </p:blipFill>
        <p:spPr>
          <a:xfrm>
            <a:off x="3169285" y="409575"/>
            <a:ext cx="2757170" cy="3768090"/>
          </a:xfrm>
          <a:prstGeom prst="rect">
            <a:avLst/>
          </a:prstGeom>
        </p:spPr>
      </p:pic>
      <p:pic>
        <p:nvPicPr>
          <p:cNvPr id="7" name="图片 6" descr="/Users/Macbook/Desktop/WechatIMG963.jpegWechatIMG963"/>
          <p:cNvPicPr>
            <a:picLocks noChangeAspect="1"/>
          </p:cNvPicPr>
          <p:nvPr/>
        </p:nvPicPr>
        <p:blipFill>
          <a:blip r:embed="rId3"/>
          <a:srcRect l="11935"/>
          <a:stretch>
            <a:fillRect/>
          </a:stretch>
        </p:blipFill>
        <p:spPr>
          <a:xfrm>
            <a:off x="5966460" y="409575"/>
            <a:ext cx="2888615" cy="37839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575063" y="4153981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使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水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平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64319" y="4319179"/>
            <a:ext cx="4368799" cy="30670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读取照片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逆地理解析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静态地图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6410" y="4757420"/>
            <a:ext cx="1727835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拍照打卡模块实践 </a:t>
            </a:r>
            <a:endParaRPr lang="zh-CN" altLang="en-US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Macbook/Desktop/WechatIMG964.jpegWechatIMG964"/>
          <p:cNvPicPr>
            <a:picLocks noChangeAspect="1"/>
          </p:cNvPicPr>
          <p:nvPr/>
        </p:nvPicPr>
        <p:blipFill>
          <a:blip r:embed="rId1"/>
          <a:srcRect l="16225" t="15736" r="9053" b="7292"/>
          <a:stretch>
            <a:fillRect/>
          </a:stretch>
        </p:blipFill>
        <p:spPr>
          <a:xfrm>
            <a:off x="95885" y="79375"/>
            <a:ext cx="5666740" cy="3358515"/>
          </a:xfrm>
          <a:prstGeom prst="rect">
            <a:avLst/>
          </a:prstGeom>
        </p:spPr>
      </p:pic>
      <p:pic>
        <p:nvPicPr>
          <p:cNvPr id="5" name="图片 4" descr="/Users/Macbook/Desktop/WechatIMG965.jpegWechatIMG965"/>
          <p:cNvPicPr>
            <a:picLocks noChangeAspect="1"/>
          </p:cNvPicPr>
          <p:nvPr/>
        </p:nvPicPr>
        <p:blipFill>
          <a:blip r:embed="rId2"/>
          <a:srcRect l="16000" t="17164" r="28380" b="35758"/>
          <a:stretch>
            <a:fillRect/>
          </a:stretch>
        </p:blipFill>
        <p:spPr>
          <a:xfrm>
            <a:off x="3448050" y="2206625"/>
            <a:ext cx="5747385" cy="27997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699523" y="549086"/>
            <a:ext cx="1885950" cy="471488"/>
            <a:chOff x="6267450" y="1724025"/>
            <a:chExt cx="2514600" cy="628650"/>
          </a:xfrm>
        </p:grpSpPr>
        <p:sp>
          <p:nvSpPr>
            <p:cNvPr id="10" name="椭圆 9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椭圆 12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使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水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平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-6985" y="4103370"/>
            <a:ext cx="3633470" cy="52197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ctr"/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algn="ctr"/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读取照片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---</a:t>
            </a: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地标识别</a:t>
            </a:r>
            <a:r>
              <a:rPr lang="en-US" altLang="zh-CN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API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5340" y="3998595"/>
            <a:ext cx="198882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拍摄照片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/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上传图片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62625" y="1144270"/>
            <a:ext cx="3633470" cy="52197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p>
            <a:pPr algn="ctr"/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algn="ctr"/>
            <a:r>
              <a:rPr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地标识别模块实践 </a:t>
            </a:r>
            <a:endParaRPr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660"/>
            <a:ext cx="1752600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2035" y="2472690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972300" y="244895"/>
            <a:ext cx="1885950" cy="471488"/>
            <a:chOff x="6267450" y="1724025"/>
            <a:chExt cx="2514600" cy="628650"/>
          </a:xfrm>
        </p:grpSpPr>
        <p:sp>
          <p:nvSpPr>
            <p:cNvPr id="27" name="椭圆 26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8" name="椭圆 27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9" name="椭圆 28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0" name="椭圆 29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析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18659" y="244996"/>
            <a:ext cx="13660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微软</a:t>
            </a:r>
            <a:endParaRPr lang="zh-CN" altLang="en-US" sz="24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44332" y="3214506"/>
            <a:ext cx="1633628" cy="15271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百度AI适用于企业用户使用，调用量无限制，免费调用量一次性共3000次，超过部分的价格为1.8元/千次。它支持识别12万中外著名地标、景点，广泛应用于拍照识图、图片分类等场景。</a:t>
            </a: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0025" y="2916555"/>
            <a:ext cx="2794000" cy="1960880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l"/>
            <a:r>
              <a:rPr lang="zh-CN" altLang="en-US"/>
              <a:t>总结：</a:t>
            </a:r>
            <a:endParaRPr lang="zh-CN" altLang="en-US"/>
          </a:p>
          <a:p>
            <a:pPr algn="l"/>
            <a:r>
              <a:rPr lang="zh-CN" altLang="en-US"/>
              <a:t>就两家的调用价格来看，百度AI的价格优惠非常多，性价比高。再从收录的地标来看，百度AI高达12万，远远多于微软9000的收录。对于一款旅行app来说，能够成功识别图片中的地标，这对用户来说非常的重要。因此我选择百度AI中的地标识别，这是最适合于本产品的API。</a:t>
            </a:r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2994025" y="2473325"/>
            <a:ext cx="4398010" cy="257556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图片 4" descr="/Users/Macbook/Desktop/旅行轨迹/截图/微软价格.png微软价格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2600" y="91440"/>
            <a:ext cx="5043805" cy="2381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8004" y="2569096"/>
            <a:ext cx="136608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百度</a:t>
            </a:r>
            <a:r>
              <a:rPr lang="en-US" altLang="zh-CN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AI</a:t>
            </a:r>
            <a:endParaRPr lang="en-US" altLang="zh-CN" sz="24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17" y="804046"/>
            <a:ext cx="1633628" cy="1706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微软认知服务中，计算机视觉API目前支持两个特定领域的模型识别：名人和地标。免费调用量一次性共5000次，超过部分的价格有三个范围。地标识别功能可识别全世界9000个自然和人工地标。</a:t>
            </a: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>
              <a:lnSpc>
                <a:spcPts val="1400"/>
              </a:lnSpc>
            </a:pPr>
            <a:endParaRPr lang="zh-CN" altLang="en-US" sz="10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35" grpId="0"/>
      <p:bldP spid="36" grpId="0"/>
      <p:bldP spid="38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/>
          <p:nvPr/>
        </p:nvSpPr>
        <p:spPr>
          <a:xfrm>
            <a:off x="7385050" y="-6985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z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660"/>
            <a:ext cx="1752600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50690" y="2569210"/>
            <a:ext cx="1752600" cy="2576195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18745" y="73660"/>
            <a:ext cx="13766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百度地图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00025" y="3081020"/>
            <a:ext cx="4050665" cy="1753235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pPr algn="l"/>
            <a:r>
              <a:rPr sz="1200"/>
              <a:t>总结：</a:t>
            </a:r>
            <a:endParaRPr sz="1200"/>
          </a:p>
          <a:p>
            <a:pPr algn="l"/>
            <a:r>
              <a:rPr sz="1200"/>
              <a:t>从成熟度来看，市场上，百度地图、腾讯地图、高德地图，这三家都是比较成熟的。从性价比来看，百度之前的优点就是没有调用次数限制，这点比腾讯的10000/天好多了，但是现在都有次数限定了，所以高德的性价比比较高。再从实际的应用上来看，在逆地理编码API中，用经纬度查询实际地理位置时，百度地图只能精确到小数点后第2位，只能够定位到某个区，但是高德地图，能够精确到小数点后第4位。因此适合于本产品的API我认为是高德地图API。</a:t>
            </a:r>
            <a:endParaRPr sz="1200"/>
          </a:p>
        </p:txBody>
      </p:sp>
      <p:pic>
        <p:nvPicPr>
          <p:cNvPr id="5" name="图片 4" descr="/Users/Macbook/Desktop/百度逆地理.png百度逆地理"/>
          <p:cNvPicPr>
            <a:picLocks noChangeAspect="1"/>
          </p:cNvPicPr>
          <p:nvPr/>
        </p:nvPicPr>
        <p:blipFill>
          <a:blip r:embed="rId1"/>
          <a:srcRect t="27200"/>
          <a:stretch>
            <a:fillRect/>
          </a:stretch>
        </p:blipFill>
        <p:spPr>
          <a:xfrm>
            <a:off x="464185" y="698500"/>
            <a:ext cx="4024630" cy="1690370"/>
          </a:xfrm>
          <a:prstGeom prst="rect">
            <a:avLst/>
          </a:prstGeom>
        </p:spPr>
      </p:pic>
      <p:pic>
        <p:nvPicPr>
          <p:cNvPr id="4" name="图片 3" descr="/Users/Macbook/Desktop/百度静态图.jpeg百度静态图"/>
          <p:cNvPicPr>
            <a:picLocks noChangeAspect="1"/>
          </p:cNvPicPr>
          <p:nvPr/>
        </p:nvPicPr>
        <p:blipFill>
          <a:blip r:embed="rId2"/>
          <a:srcRect l="1261" t="55940" b="3244"/>
          <a:stretch>
            <a:fillRect/>
          </a:stretch>
        </p:blipFill>
        <p:spPr>
          <a:xfrm>
            <a:off x="464820" y="2363470"/>
            <a:ext cx="4024630" cy="590550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4488815" y="387985"/>
            <a:ext cx="4018915" cy="235712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79035" y="2744470"/>
            <a:ext cx="3952875" cy="24041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583295" y="387985"/>
            <a:ext cx="13766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讯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地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8650" y="3214370"/>
            <a:ext cx="13766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高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德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地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图</a:t>
            </a:r>
            <a:endParaRPr lang="zh-CN" altLang="en-US" sz="20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69235" y="154725"/>
            <a:ext cx="1885950" cy="471488"/>
            <a:chOff x="6267450" y="1724025"/>
            <a:chExt cx="2514600" cy="628650"/>
          </a:xfrm>
        </p:grpSpPr>
        <p:sp>
          <p:nvSpPr>
            <p:cNvPr id="15" name="椭圆 14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6" name="椭圆 15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7" name="椭圆 16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8" name="椭圆 17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比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分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析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 bldLvl="0" animBg="1"/>
      <p:bldP spid="35" grpId="0"/>
      <p:bldP spid="38" grpId="0"/>
      <p:bldP spid="8" grpId="0" bldLvl="0" animBg="1"/>
      <p:bldP spid="11" grpId="0"/>
      <p:bldP spid="12" grpId="0"/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7797" y="473174"/>
            <a:ext cx="6768211" cy="410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FF9409"/>
                </a:solidFill>
                <a:latin typeface="微软雅黑" panose="020B0503020204020204" charset="-122"/>
                <a:ea typeface="微软雅黑" panose="020B0503020204020204" charset="-122"/>
              </a:rPr>
              <a:t>使用后风险报告</a:t>
            </a:r>
            <a:endParaRPr lang="zh-CN" altLang="en-US" sz="2100" b="1" dirty="0">
              <a:solidFill>
                <a:srgbClr val="FF940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逆地理解析API与静态地图API都属于web服务API。这类API正在广泛应用中，无论是在生活中，线上还是线下。网络制图和地理空间信息在线使用在过去几十年中发展迅速。世界上几乎每个人都使用地图信息，现在几乎每部手机都有定位服务， 地球上的每一个事件和物体都有一个位置。由于因特网的发展， 这一地理空间位置数据的使用迅速扩大。大量的地理空间数据可以在网上获得，并用于网络应用程序和地图，以便查看、分析、建模和模拟。如今, Web服务引入了更广泛的功能，仍在扩展，以纳入不断增长的应用程序需求，并具有能够共享内容的优势和分析网络地图数据的能力。</a:t>
            </a: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web服务API市场竞争</a:t>
            </a:r>
            <a:r>
              <a:rPr lang="zh-CN"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激烈</a:t>
            </a:r>
            <a:r>
              <a:rPr sz="12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，就拿市场上，百度地图、腾讯地图、高德地图，这三家来看。目前，手机地图市场已经进入成熟期，活跃用户数基本达到稳定状态。同时，手机地图app同质化现象也存在，如何借助大数据和AI技术拉开差距，成为地图服务商的必经之路。</a:t>
            </a: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sz="12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398270"/>
            <a:ext cx="342519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zh-CN" altLang="en-US" sz="1800"/>
              <a:t>旅行轨迹APP：通过用户上传的照片进行打卡，在地图上生成用户的专属轨迹；可以为用户提供的图片进行地标的识别；智能为用户推荐周边好去处。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7797" y="473174"/>
            <a:ext cx="6768211" cy="293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FF9409"/>
                </a:solidFill>
                <a:latin typeface="微软雅黑" panose="020B0503020204020204" charset="-122"/>
                <a:ea typeface="微软雅黑" panose="020B0503020204020204" charset="-122"/>
              </a:rPr>
              <a:t>使用后风险报告</a:t>
            </a:r>
            <a:endParaRPr lang="zh-CN" altLang="en-US" sz="2100" b="1" dirty="0">
              <a:solidFill>
                <a:srgbClr val="FF940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sz="9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4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百度的地标识别API是刚推出不久的API，还在不断的完善中，收录了近12万的地标景点。虽然是刚推出不久的API，但比起其他家的，已经略胜一筹了，微软的计算机影像API中名人与地标识别，只收录了全世界9000个自然和人工地标，因此百度的地标识别API是它的将近12倍。虽然有12万地标，但这还是远远不够的，仍会有许多的图像无法识别，无法输出，当前百度大脑仍在学习中，相信在未来，它的发展会很好，会被人们广泛运用。</a:t>
            </a:r>
            <a:endParaRPr sz="1400" dirty="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642683" y="4419662"/>
            <a:ext cx="1023104" cy="257175"/>
            <a:chOff x="8158550" y="5010841"/>
            <a:chExt cx="1364139" cy="342900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1015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30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1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hlinkClick r:id="rId1"/>
                </a:rPr>
                <a:t>thank you</a:t>
              </a:r>
              <a:r>
                <a:rPr lang="zh-CN" altLang="en-US" sz="1015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hlinkClick r:id="rId1"/>
                </a:rPr>
                <a:t>！</a:t>
              </a:r>
              <a:endParaRPr lang="zh-CN" altLang="en-US" sz="101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180465"/>
            <a:ext cx="34251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</a:t>
            </a:r>
            <a:r>
              <a:rPr lang="zh-CN" altLang="en-US" sz="1600">
                <a:sym typeface="+mn-ea"/>
              </a:rPr>
              <a:t>拍照打卡功能：通过用户上传的照片，进行照片信息的读取，通过逆地理解析API获取照片经纬度，再调用静态地图API获取位置，实现地图上标记照片地点。（重要）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0669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16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71500" y="770255"/>
            <a:ext cx="34251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en-US" altLang="zh-CN" sz="1800">
                <a:sym typeface="+mn-ea"/>
              </a:rPr>
              <a:t>  </a:t>
            </a:r>
            <a:r>
              <a:rPr lang="zh-CN" altLang="en-US" sz="1800">
                <a:sym typeface="+mn-ea"/>
              </a:rPr>
              <a:t>地标识别功能：通过用户上传的照片，进行照片信息的读取，调用地标识别API与百度百科资料，返回给用户有关该图片中的地标名称和信息。识别地标名称与查询相应的信息，帮助用户解决不知道图片中出现的地标名称的问题。（重要）</a:t>
            </a: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48924"/>
            <a:ext cx="2143729" cy="337185"/>
            <a:chOff x="4980402" y="1328604"/>
            <a:chExt cx="2143729" cy="337185"/>
          </a:xfrm>
        </p:grpSpPr>
        <p:sp>
          <p:nvSpPr>
            <p:cNvPr id="10" name="椭圆 9"/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7185"/>
              <a:chOff x="4980402" y="1328604"/>
              <a:chExt cx="2143729" cy="33718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300045" y="1328604"/>
                <a:ext cx="182408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+mn-ea"/>
                    <a:sym typeface="+mn-lt"/>
                  </a:rPr>
                  <a:t>产品介绍</a:t>
                </a:r>
                <a:endParaRPr lang="zh-CN" altLang="en-US" sz="16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7185"/>
            <a:chOff x="4980402" y="2027172"/>
            <a:chExt cx="2143729" cy="337185"/>
          </a:xfrm>
        </p:grpSpPr>
        <p:sp>
          <p:nvSpPr>
            <p:cNvPr id="11" name="椭圆 10"/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0045" y="2027172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拍照打卡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7185"/>
            <a:chOff x="4980402" y="2676538"/>
            <a:chExt cx="2143729" cy="337185"/>
          </a:xfrm>
        </p:grpSpPr>
        <p:sp>
          <p:nvSpPr>
            <p:cNvPr id="13" name="椭圆 12"/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300045" y="2676538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cs typeface="+mn-ea"/>
                  <a:sym typeface="+mn-lt"/>
                </a:rPr>
                <a:t>地标识别</a:t>
              </a:r>
              <a:endParaRPr lang="zh-CN" altLang="en-US" sz="1600" dirty="0" smtClean="0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7185"/>
            <a:chOff x="4980402" y="3351303"/>
            <a:chExt cx="2133587" cy="337185"/>
          </a:xfrm>
        </p:grpSpPr>
        <p:sp>
          <p:nvSpPr>
            <p:cNvPr id="15" name="椭圆 14"/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89903" y="3351303"/>
              <a:ext cx="182408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附近去处</a:t>
              </a:r>
              <a:endParaRPr lang="zh-CN" altLang="en-US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52446"/>
            <a:ext cx="471488" cy="471488"/>
            <a:chOff x="7509895" y="1252446"/>
            <a:chExt cx="471488" cy="471488"/>
          </a:xfrm>
        </p:grpSpPr>
        <p:sp>
          <p:nvSpPr>
            <p:cNvPr id="22" name="椭圆 21"/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09895" y="1301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加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851255"/>
            <a:ext cx="471489" cy="471488"/>
            <a:chOff x="7509894" y="1851255"/>
            <a:chExt cx="471489" cy="471488"/>
          </a:xfrm>
        </p:grpSpPr>
        <p:sp>
          <p:nvSpPr>
            <p:cNvPr id="23" name="椭圆 22"/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09894" y="1890791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值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9895" y="2450064"/>
            <a:ext cx="471488" cy="471488"/>
            <a:chOff x="7509895" y="2450064"/>
            <a:chExt cx="471488" cy="471488"/>
          </a:xfrm>
        </p:grpSpPr>
        <p:sp>
          <p:nvSpPr>
            <p:cNvPr id="24" name="椭圆 23"/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15559" y="2473436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宣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095054"/>
            <a:ext cx="471490" cy="471488"/>
            <a:chOff x="7509893" y="3095054"/>
            <a:chExt cx="471490" cy="471488"/>
          </a:xfrm>
        </p:grpSpPr>
        <p:sp>
          <p:nvSpPr>
            <p:cNvPr id="25" name="椭圆 24"/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509893" y="3151044"/>
              <a:ext cx="335757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言</a:t>
              </a:r>
              <a:endParaRPr lang="zh-CN" altLang="en-US" sz="2100" dirty="0"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60070" y="1180465"/>
            <a:ext cx="342519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1600"/>
              <a:t>  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附近去处功能：针对用户想要旅游又不知道去哪里好，</a:t>
            </a:r>
            <a:r>
              <a:rPr lang="en-US" altLang="zh-CN" sz="1800">
                <a:sym typeface="+mn-ea"/>
              </a:rPr>
              <a:t>app</a:t>
            </a:r>
            <a:r>
              <a:rPr lang="zh-CN" altLang="en-US" sz="1800">
                <a:sym typeface="+mn-ea"/>
              </a:rPr>
              <a:t>会根据用户浏览记录来为用户智能推荐景点，也会根据用户所在位置智能推荐周边景点。（次重要-暂不做）</a:t>
            </a:r>
            <a:endParaRPr lang="zh-CN" altLang="en-US" sz="1800"/>
          </a:p>
          <a:p>
            <a:pPr algn="l" fontAlgn="auto">
              <a:lnSpc>
                <a:spcPct val="150000"/>
              </a:lnSpc>
            </a:pPr>
            <a:endParaRPr lang="zh-CN" altLang="en-US" sz="1800"/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9101577203297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923925"/>
            <a:ext cx="8258810" cy="32632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47" name="组合 46"/>
          <p:cNvGrpSpPr/>
          <p:nvPr/>
        </p:nvGrpSpPr>
        <p:grpSpPr>
          <a:xfrm>
            <a:off x="3600190" y="285515"/>
            <a:ext cx="1885950" cy="471488"/>
            <a:chOff x="6267450" y="1724025"/>
            <a:chExt cx="2514600" cy="628650"/>
          </a:xfrm>
        </p:grpSpPr>
        <p:sp>
          <p:nvSpPr>
            <p:cNvPr id="48" name="椭圆 47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9" name="椭圆 48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0" name="椭圆 49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1" name="椭圆 50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核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心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价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值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sp>
        <p:nvSpPr>
          <p:cNvPr id="56" name="Rectangle 26"/>
          <p:cNvSpPr/>
          <p:nvPr/>
        </p:nvSpPr>
        <p:spPr>
          <a:xfrm>
            <a:off x="777875" y="4368800"/>
            <a:ext cx="777240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00000"/>
              </a:lnSpc>
            </a:pP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最小可行性产品：通过调用逆地理解析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、静态地图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、地标识别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API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实现该产品的核心功能</a:t>
            </a:r>
            <a:r>
              <a:rPr lang="en-US" altLang="zh-CN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-</a:t>
            </a:r>
            <a:r>
              <a:rPr lang="zh-CN" altLang="en-US" sz="1400" spc="3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rPr>
              <a:t>拍照打卡、地标识别。</a:t>
            </a:r>
            <a:endParaRPr lang="zh-CN" altLang="en-US" sz="14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99862" y="1171099"/>
            <a:ext cx="4822031" cy="2943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989746" y="1449963"/>
            <a:ext cx="471488" cy="2314096"/>
            <a:chOff x="9281867" y="1597124"/>
            <a:chExt cx="628650" cy="3085461"/>
          </a:xfrm>
        </p:grpSpPr>
        <p:sp>
          <p:nvSpPr>
            <p:cNvPr id="9" name="椭圆 8"/>
            <p:cNvSpPr/>
            <p:nvPr/>
          </p:nvSpPr>
          <p:spPr>
            <a:xfrm>
              <a:off x="9281867" y="15971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/>
          </p:nvSpPr>
          <p:spPr>
            <a:xfrm>
              <a:off x="9281867" y="2395536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9281867" y="3193948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9281867" y="405393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343885" y="1634599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用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353304" y="2448251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户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43778" y="3246662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痛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343779" y="4106650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点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03379" y="1330688"/>
            <a:ext cx="4496356" cy="2795270"/>
            <a:chOff x="2903379" y="1330688"/>
            <a:chExt cx="4496356" cy="2795270"/>
          </a:xfrm>
        </p:grpSpPr>
        <p:sp>
          <p:nvSpPr>
            <p:cNvPr id="6" name="文本框 5"/>
            <p:cNvSpPr txBox="1"/>
            <p:nvPr/>
          </p:nvSpPr>
          <p:spPr>
            <a:xfrm>
              <a:off x="2903379" y="1449433"/>
              <a:ext cx="2079625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50000"/>
                </a:lnSpc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1.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用户想要一款可以通过打卡的方式来记录自己旅行的app。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2.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</a:rPr>
                <a:t>用户想要知道图片中的地标名称与信息，但是没有办法知道。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marL="342900" indent="-342900" fontAlgn="auto">
                <a:lnSpc>
                  <a:spcPct val="150000"/>
                </a:lnSpc>
                <a:buAutoNum type="arabicPeriod"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110798" y="1330688"/>
              <a:ext cx="0" cy="265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78041" y="1556748"/>
              <a:ext cx="2121694" cy="2353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3.  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用户想要去旅游，但不知道去哪里好。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  <a:sym typeface="+mn-ea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r>
                <a:rPr lang="en-US" altLang="zh-CN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4.</a:t>
              </a:r>
              <a:r>
                <a:rPr lang="zh-CN" altLang="en-US" sz="1400" dirty="0">
                  <a:latin typeface="方正字迹-曾正国楷体" panose="02010600010101010101" pitchFamily="2" charset="-122"/>
                  <a:ea typeface="方正字迹-曾正国楷体" panose="02010600010101010101" pitchFamily="2" charset="-122"/>
                  <a:sym typeface="+mn-ea"/>
                </a:rPr>
                <a:t>用户想知道自己周边有什么好玩的景点。</a:t>
              </a: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  <a:p>
              <a:pPr indent="0" fontAlgn="auto">
                <a:lnSpc>
                  <a:spcPct val="150000"/>
                </a:lnSpc>
                <a:buFont typeface="Arial" panose="020B0604020202090204" pitchFamily="34" charset="0"/>
                <a:buNone/>
              </a:pPr>
              <a:endParaRPr lang="zh-CN" altLang="en-US" sz="14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endParaRPr>
            </a:p>
          </p:txBody>
        </p:sp>
      </p:grp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46217" y="1100614"/>
            <a:ext cx="4822031" cy="2943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1207551" y="1445518"/>
            <a:ext cx="471488" cy="2314096"/>
            <a:chOff x="9281867" y="1597124"/>
            <a:chExt cx="628650" cy="3085461"/>
          </a:xfrm>
        </p:grpSpPr>
        <p:sp>
          <p:nvSpPr>
            <p:cNvPr id="9" name="椭圆 8"/>
            <p:cNvSpPr/>
            <p:nvPr/>
          </p:nvSpPr>
          <p:spPr>
            <a:xfrm>
              <a:off x="9281867" y="15971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0" name="椭圆 9"/>
            <p:cNvSpPr/>
            <p:nvPr/>
          </p:nvSpPr>
          <p:spPr>
            <a:xfrm>
              <a:off x="9281867" y="2395536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1" name="椭圆 10"/>
            <p:cNvSpPr/>
            <p:nvPr/>
          </p:nvSpPr>
          <p:spPr>
            <a:xfrm>
              <a:off x="9281867" y="3193948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2" name="椭圆 11"/>
            <p:cNvSpPr/>
            <p:nvPr/>
          </p:nvSpPr>
          <p:spPr>
            <a:xfrm>
              <a:off x="9281867" y="405393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282078" y="1635446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人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282184" y="2433858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工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281971" y="3270369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</a:rPr>
                <a:t>概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281972" y="4093103"/>
              <a:ext cx="447676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率</a:t>
              </a:r>
              <a:endParaRPr lang="zh-CN" altLang="en-US" sz="21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892425" y="1590675"/>
            <a:ext cx="452945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1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用户上传的图片清晰度过低，无法识别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2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用户拍照时没有开启GPS定位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3</a:t>
            </a:r>
            <a:r>
              <a:rPr lang="zh-CN" altLang="en-US"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，</a:t>
            </a:r>
            <a:r>
              <a:rPr sz="1800" dirty="0">
                <a:latin typeface="方正字迹-曾正国楷体" panose="02010600010101010101" pitchFamily="2" charset="-122"/>
                <a:ea typeface="方正字迹-曾正国楷体" panose="02010600010101010101" pitchFamily="2" charset="-122"/>
              </a:rPr>
              <a:t>用户在室内拍照时，GPS信号弱，定位不准确</a:t>
            </a:r>
            <a:endParaRPr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endParaRPr lang="zh-CN" altLang="en-US" sz="1800" dirty="0">
              <a:latin typeface="方正字迹-曾正国楷体" panose="02010600010101010101" pitchFamily="2" charset="-122"/>
              <a:ea typeface="方正字迹-曾正国楷体" panose="02010600010101010101" pitchFamily="2" charset="-122"/>
            </a:endParaRPr>
          </a:p>
        </p:txBody>
      </p:sp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6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7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71" tmFilter="0, 0; 0.125,0.2665; 0.25,0.4; 0.375,0.465; 0.5,0.5;  0.625,0.535; 0.75,0.6; 0.875,0.7335; 1,1">
                                          <p:stCondLst>
                                            <p:cond delay="57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13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5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5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12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1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28799" y="1200151"/>
            <a:ext cx="1829060" cy="129539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57598" y="1200151"/>
            <a:ext cx="1829060" cy="12953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86397" y="1200151"/>
            <a:ext cx="1829060" cy="1295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28800" y="2495550"/>
            <a:ext cx="1829060" cy="12953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57341" y="2495550"/>
            <a:ext cx="1829060" cy="12953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486140" y="2495550"/>
            <a:ext cx="1829060" cy="12953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"/>
          <p:cNvSpPr txBox="1"/>
          <p:nvPr/>
        </p:nvSpPr>
        <p:spPr>
          <a:xfrm>
            <a:off x="3495040" y="4471670"/>
            <a:ext cx="2567940" cy="27241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需求列表与人工智能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API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加值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600190" y="285515"/>
            <a:ext cx="1885950" cy="471488"/>
            <a:chOff x="6267450" y="1724025"/>
            <a:chExt cx="2514600" cy="628650"/>
          </a:xfrm>
        </p:grpSpPr>
        <p:sp>
          <p:nvSpPr>
            <p:cNvPr id="36" name="椭圆 35"/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7" name="椭圆 36"/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8" name="椭圆 37"/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39" name="椭圆 38"/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87469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需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1453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求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544255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列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194110" y="1776740"/>
              <a:ext cx="447675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表</a:t>
              </a:r>
              <a:endParaRPr lang="zh-CN" altLang="en-US" sz="21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pic>
        <p:nvPicPr>
          <p:cNvPr id="4" name="图片 3" descr="WechatIMG9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" y="959485"/>
            <a:ext cx="9097645" cy="3247390"/>
          </a:xfrm>
          <a:prstGeom prst="rect">
            <a:avLst/>
          </a:prstGeom>
        </p:spPr>
      </p:pic>
    </p:spTree>
  </p:cSld>
  <p:clrMapOvr>
    <a:masterClrMapping/>
  </p:clrMapOvr>
  <p:transition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3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方正清刻本悦宋简体"/>
        <a:cs typeface=""/>
      </a:majorFont>
      <a:minorFont>
        <a:latin typeface="Arial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2023</Words>
  <Application>WPS 文字</Application>
  <PresentationFormat>全屏显示(16:9)</PresentationFormat>
  <Paragraphs>256</Paragraphs>
  <Slides>20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方正书宋_GBK</vt:lpstr>
      <vt:lpstr>Wingdings</vt:lpstr>
      <vt:lpstr>华文细黑</vt:lpstr>
      <vt:lpstr>黑体-简</vt:lpstr>
      <vt:lpstr>方正清刻本悦宋简体</vt:lpstr>
      <vt:lpstr>方正字迹-曾正国楷体</vt:lpstr>
      <vt:lpstr>冬青黑体简体中文</vt:lpstr>
      <vt:lpstr>方正静蕾简体</vt:lpstr>
      <vt:lpstr>微软雅黑</vt:lpstr>
      <vt:lpstr>汉仪旗黑KW</vt:lpstr>
      <vt:lpstr>Source Sans Pro Light</vt:lpstr>
      <vt:lpstr>苹方-简</vt:lpstr>
      <vt:lpstr>Roboto</vt:lpstr>
      <vt:lpstr>HAKUYOGuiFanZi3500</vt:lpstr>
      <vt:lpstr>Source Sans Pro</vt:lpstr>
      <vt:lpstr>Minion Pro</vt:lpstr>
      <vt:lpstr>字酷堂清楷体</vt:lpstr>
      <vt:lpstr>华文宋体</vt:lpstr>
      <vt:lpstr>宋体</vt:lpstr>
      <vt:lpstr>Arial Unicode MS</vt:lpstr>
      <vt:lpstr>汉仪书宋二KW</vt:lpstr>
      <vt:lpstr>Calibri</vt:lpstr>
      <vt:lpstr>Helvetica Neue</vt:lpstr>
      <vt:lpstr>方正清刻本悦宋简体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Macbook</cp:lastModifiedBy>
  <cp:revision>174</cp:revision>
  <dcterms:created xsi:type="dcterms:W3CDTF">2020-01-10T03:37:22Z</dcterms:created>
  <dcterms:modified xsi:type="dcterms:W3CDTF">2020-01-10T03:37:22Z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